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91" r:id="rId1"/>
    <p:sldMasterId id="2147484004" r:id="rId2"/>
    <p:sldMasterId id="2147484019" r:id="rId3"/>
    <p:sldMasterId id="2147484031" r:id="rId4"/>
  </p:sldMasterIdLst>
  <p:notesMasterIdLst>
    <p:notesMasterId r:id="rId26"/>
  </p:notesMasterIdLst>
  <p:sldIdLst>
    <p:sldId id="256" r:id="rId5"/>
    <p:sldId id="609" r:id="rId6"/>
    <p:sldId id="601" r:id="rId7"/>
    <p:sldId id="589" r:id="rId8"/>
    <p:sldId id="590" r:id="rId9"/>
    <p:sldId id="592" r:id="rId10"/>
    <p:sldId id="593" r:id="rId11"/>
    <p:sldId id="594" r:id="rId12"/>
    <p:sldId id="595" r:id="rId13"/>
    <p:sldId id="596" r:id="rId14"/>
    <p:sldId id="604" r:id="rId15"/>
    <p:sldId id="597" r:id="rId16"/>
    <p:sldId id="608" r:id="rId17"/>
    <p:sldId id="598" r:id="rId18"/>
    <p:sldId id="603" r:id="rId19"/>
    <p:sldId id="599" r:id="rId20"/>
    <p:sldId id="602" r:id="rId21"/>
    <p:sldId id="606" r:id="rId22"/>
    <p:sldId id="607" r:id="rId23"/>
    <p:sldId id="600" r:id="rId24"/>
    <p:sldId id="61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2"/>
    <p:restoredTop sz="93469"/>
  </p:normalViewPr>
  <p:slideViewPr>
    <p:cSldViewPr snapToGrid="0" snapToObjects="1">
      <p:cViewPr varScale="1">
        <p:scale>
          <a:sx n="115" d="100"/>
          <a:sy n="115" d="100"/>
        </p:scale>
        <p:origin x="544" y="192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</a:t>
            </a:r>
            <a:r>
              <a:rPr lang="en-US" baseline="0" dirty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32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</a:t>
            </a:r>
            <a:r>
              <a:rPr lang="en-US" baseline="0" dirty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1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9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2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81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1608298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483071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4005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03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54561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71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85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09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27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2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62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E0E9-2BE1-4941-ADBD-82F186E49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115D005-06A6-1240-883E-570EA65206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06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706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44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35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45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3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69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60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650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819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16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984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426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58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58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C77C-1FEA-B74A-AB54-A6F95215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7B837-6FB1-CC47-953F-EF49EF246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13499-17FA-7440-AAFB-D47C8EF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08D4-A468-8443-9702-B77B5132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234F-3B54-5540-9E99-0E0BBDE7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88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0566-4D60-3746-BBE4-091DFA5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2B3-6557-6442-8E6F-7366038A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38F9-B51C-F741-8010-10DC5314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97-360D-AD44-B0AA-AA842832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F16C-268D-B942-A85F-4292A244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8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CC2-D501-4842-9959-868A9A92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82BE-E82E-3647-AD47-26E8610C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E1985-5366-E54F-8050-79B86591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7468-B795-0A42-8F79-6EE0AE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2F06-40A8-9C49-9410-EBA2BD7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198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4335-B797-BE4A-A73A-133CA0E0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9D9B-71AE-4E44-A42A-343927DBA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B71A-A65C-944D-B286-A16BCCE40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4DF61-8A66-3447-A0D8-80A0C9DE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5B76-6500-464F-83B3-CA1FE97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D0D2-81A3-324E-B770-79EB7D40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10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948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434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730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493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41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C969-3B8B-354F-BF07-AEDE5E38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EC110-35DA-8D4F-90A8-913090C7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BA700-A73D-DA45-9D9D-B29C1C86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CE61E-6729-914E-8F90-E25C70EF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28F2-8D85-3041-86C4-1891F78A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778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53BC9-B48C-2145-9760-3749CCB15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4917-1FD7-BA46-BFB6-B92A6C3D7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37F-1432-3B48-92D2-5E8A0A1A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C770-E0B4-2246-8189-8D4FFEDD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1D7D-6B56-4A47-BA25-82B6B112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8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DCFB-493E-7642-9C6C-0D5643E6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4EA9B-7F09-6B45-A4D7-E2FA7A3FB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B8A4-D05B-8848-B5CB-11DB9371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1E5FF-24CC-074B-B8C8-BDD6852C9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0FF85-4712-5348-A8D9-2DB82E96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4D7A0-2B9D-824B-9704-3AFA3079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C4C91-9514-6A4F-BB77-5D7A2514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BD34D-BA8A-5645-A271-73EFACB6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F3A-DA9C-9C41-9629-6F623168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BA576-D01E-5741-9D86-0768EDBA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ABE3A-C62B-3C4F-8AF7-BC77E519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5AC82-9650-5C41-BBCA-CD2C607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1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4B4B-9ACF-FC49-8D2A-8888E7CA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63F-25C0-1C45-AEB8-131C432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BEBC5-0EC5-4044-AFCF-FE76E01F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500F-C121-A847-9A5D-D711176A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10196-B695-B04F-9811-9A0F25781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D6A26-12CE-184C-B54A-7B73EFBDD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82B9-DABB-1546-86A6-0E118479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0305-C529-FB42-8CD4-F57D5AFB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C9021-CCBA-2C40-A85D-3933182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3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732F-4E2F-7245-B474-C846EE520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6AB96-31BB-9643-84AE-A11C1AB86D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B76D8-7CD2-F047-8747-F838FC68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5473-FEFB-FC41-910E-65C8DFCC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85E0C-C688-EF43-B6E2-671D32B9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34F4B-78C6-0B48-BC21-1DE3B010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8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03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8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196E9-7CFC-2449-8391-18985A1F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58CA-9C8B-E64B-B28C-43189036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DEEE0-84AF-1C42-B44F-480311E19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84498-B2D2-9E4D-8FCA-14244C42AB3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0D4E-4A4E-A34B-8D86-E4540EAA7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A437-8A49-6845-94B2-A5F5008B3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436ED-10AB-5347-84C7-62D5F29D8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0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Introduction to Regression</a:t>
            </a:r>
            <a:br>
              <a:rPr lang="en-US" dirty="0"/>
            </a:br>
            <a:r>
              <a:rPr lang="en-US" dirty="0"/>
              <a:t>Part A – Linear Models</a:t>
            </a:r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98" y="1942009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806" y="172990"/>
            <a:ext cx="11493416" cy="767276"/>
          </a:xfrm>
        </p:spPr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4772" y="6810025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50937" y="2939143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23819" y="2562364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flipH="1">
                <a:off x="798283" y="892653"/>
                <a:ext cx="107550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line is the best? 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each observation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absolute residual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 calculate the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=|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98283" y="892653"/>
                <a:ext cx="10755087" cy="1200329"/>
              </a:xfrm>
              <a:prstGeom prst="rect">
                <a:avLst/>
              </a:prstGeom>
              <a:blipFill>
                <a:blip r:embed="rId3"/>
                <a:stretch>
                  <a:fillRect l="-826" t="-4255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85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6AE40-89CD-C042-884E-3C1BEA3E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Function: Aggregate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2C7C1-4DB4-784A-94BD-0A074B62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aggregate residuals across the entire </a:t>
            </a:r>
            <a:r>
              <a:rPr lang="en-US" dirty="0" err="1"/>
              <a:t>dateset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A4604-03FA-2040-A767-1D638E82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CCE707-60D4-934E-A8E2-CD741728E5C4}"/>
              </a:ext>
            </a:extLst>
          </p:cNvPr>
          <p:cNvCxnSpPr/>
          <p:nvPr/>
        </p:nvCxnSpPr>
        <p:spPr>
          <a:xfrm flipV="1">
            <a:off x="1946365" y="2939143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092BCF-F5E5-A14B-B32B-5E5C29D04901}"/>
              </a:ext>
            </a:extLst>
          </p:cNvPr>
          <p:cNvGrpSpPr/>
          <p:nvPr/>
        </p:nvGrpSpPr>
        <p:grpSpPr>
          <a:xfrm>
            <a:off x="2119247" y="2562364"/>
            <a:ext cx="4360953" cy="2804501"/>
            <a:chOff x="4209305" y="2155736"/>
            <a:chExt cx="4360953" cy="28045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BF579B-B709-C742-8BA4-A5E18A170FFA}"/>
                </a:ext>
              </a:extLst>
            </p:cNvPr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A7D65E-AC42-634F-B31F-F0974C7C6A11}"/>
                </a:ext>
              </a:extLst>
            </p:cNvPr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4AE29C3-B799-3449-896D-49B344C54467}"/>
                </a:ext>
              </a:extLst>
            </p:cNvPr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2ECAEC-DC28-8542-A384-A10560F4C1F8}"/>
                </a:ext>
              </a:extLst>
            </p:cNvPr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CDCC6EB-69FF-CB4D-BA99-D14331FD8A0F}"/>
                </a:ext>
              </a:extLst>
            </p:cNvPr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C60FFE2-3A22-0042-A0C5-9BEA2509A447}"/>
                </a:ext>
              </a:extLst>
            </p:cNvPr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ACE3ED9-1711-694C-BBFB-1F7774D8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1" y="1927495"/>
            <a:ext cx="6858002" cy="457200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D9515EB-99C1-D342-A3FC-AC4B935F5D8A}"/>
              </a:ext>
            </a:extLst>
          </p:cNvPr>
          <p:cNvSpPr txBox="1">
            <a:spLocks/>
          </p:cNvSpPr>
          <p:nvPr/>
        </p:nvSpPr>
        <p:spPr>
          <a:xfrm>
            <a:off x="7090239" y="2329549"/>
            <a:ext cx="4392988" cy="209846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/>
              <a:t>Max Absolute Error</a:t>
            </a:r>
          </a:p>
          <a:p>
            <a:pPr marL="514350" indent="-514350">
              <a:buAutoNum type="arabicPeriod"/>
            </a:pPr>
            <a:r>
              <a:rPr lang="en-US" dirty="0"/>
              <a:t>Mean Absolute Error</a:t>
            </a:r>
          </a:p>
          <a:p>
            <a:pPr marL="514350" indent="-514350">
              <a:buAutoNum type="arabicPeriod"/>
            </a:pPr>
            <a:r>
              <a:rPr lang="en-US" dirty="0"/>
              <a:t>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3033703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/>
                  <a:t>Then 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B11D654D-0E8A-8243-8DCC-6976D9F9BFC5}"/>
              </a:ext>
            </a:extLst>
          </p:cNvPr>
          <p:cNvSpPr/>
          <p:nvPr/>
        </p:nvSpPr>
        <p:spPr>
          <a:xfrm>
            <a:off x="8897257" y="4085557"/>
            <a:ext cx="3294743" cy="2409372"/>
          </a:xfrm>
          <a:prstGeom prst="wedgeEllipseCallout">
            <a:avLst>
              <a:gd name="adj1" fmla="val -63124"/>
              <a:gd name="adj2" fmla="val 131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CALL THIS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FITTING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TRAINING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MODEL</a:t>
            </a:r>
          </a:p>
        </p:txBody>
      </p:sp>
    </p:spTree>
    <p:extLst>
      <p:ext uri="{BB962C8B-B14F-4D97-AF65-F5344CB8AC3E}">
        <p14:creationId xmlns:p14="http://schemas.microsoft.com/office/powerpoint/2010/main" val="370375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40F9E-0B42-9645-827A-0C33D8BE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" y="1188374"/>
            <a:ext cx="9361715" cy="2111143"/>
          </a:xfrm>
        </p:spPr>
        <p:txBody>
          <a:bodyPr/>
          <a:lstStyle/>
          <a:p>
            <a:r>
              <a:rPr lang="en-US" dirty="0"/>
              <a:t>How does one minimize a loss function?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6CE65-D16F-F640-BBA5-AF0C4898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2050989"/>
            <a:ext cx="5408623" cy="4146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74DE4AC-5F7E-B24B-80DA-34C4397FC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7560" y="1785257"/>
                <a:ext cx="5565147" cy="474287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global minima or maxima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must occur at a point where the gradient  (slope)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=0</a:t>
                </a:r>
              </a:p>
              <a:p>
                <a:pPr algn="ctr"/>
                <a:endParaRPr lang="en-US" sz="2400" dirty="0"/>
              </a:p>
              <a:p>
                <a:pPr marL="342900" indent="-342900">
                  <a:spcBef>
                    <a:spcPts val="1176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Brute Force: </a:t>
                </a:r>
                <a:r>
                  <a:rPr lang="en-US" sz="2400" dirty="0"/>
                  <a:t>Try every combination</a:t>
                </a:r>
              </a:p>
              <a:p>
                <a:pPr marL="342900" indent="-342900">
                  <a:spcBef>
                    <a:spcPts val="1176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Exact: </a:t>
                </a:r>
                <a:r>
                  <a:rPr lang="en-US" sz="2400" dirty="0"/>
                  <a:t>Solve the above equation</a:t>
                </a:r>
              </a:p>
              <a:p>
                <a:pPr marL="342900" indent="-342900">
                  <a:spcBef>
                    <a:spcPts val="1176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Greedy Algorithm: </a:t>
                </a:r>
                <a:r>
                  <a:rPr lang="en-US" sz="2400" dirty="0"/>
                  <a:t>Gradient Descent</a:t>
                </a: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974DE4AC-5F7E-B24B-80DA-34C4397FC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560" y="1785257"/>
                <a:ext cx="5565147" cy="4742873"/>
              </a:xfrm>
              <a:prstGeom prst="rect">
                <a:avLst/>
              </a:prstGeom>
              <a:blipFill>
                <a:blip r:embed="rId4"/>
                <a:stretch>
                  <a:fillRect l="-1595" t="-1070" r="-6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08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288901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Estimate of the regression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0843" y="983807"/>
                <a:ext cx="10327008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Brute force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en-US" sz="2200" dirty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200" dirty="0"/>
                  <a:t> is to calculate 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. Then select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that minimize the loss function.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Example</a:t>
                </a:r>
                <a:r>
                  <a:rPr lang="en-US" sz="2200" dirty="0"/>
                  <a:t>: Estimate the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2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is fixed to be 6: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0843" y="983807"/>
                <a:ext cx="10327008" cy="2111143"/>
              </a:xfrm>
              <a:blipFill>
                <a:blip r:embed="rId4"/>
                <a:stretch>
                  <a:fillRect l="-983" t="-2395" r="-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99CF4-B0CD-0D43-8284-4D5077CFD681}"/>
              </a:ext>
            </a:extLst>
          </p:cNvPr>
          <p:cNvSpPr txBox="1"/>
          <p:nvPr/>
        </p:nvSpPr>
        <p:spPr>
          <a:xfrm>
            <a:off x="8570258" y="3730445"/>
            <a:ext cx="327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Very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  <a:ea typeface="Karla" pitchFamily="2" charset="0"/>
              </a:rPr>
              <a:t>computationally expensive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with many coefficients</a:t>
            </a:r>
          </a:p>
        </p:txBody>
      </p:sp>
    </p:spTree>
    <p:extLst>
      <p:ext uri="{BB962C8B-B14F-4D97-AF65-F5344CB8AC3E}">
        <p14:creationId xmlns:p14="http://schemas.microsoft.com/office/powerpoint/2010/main" val="132726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2857-40C5-1345-8BD1-C6C7DA05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7161C-ECBD-C647-9DE5-02CCCF402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385" y="983807"/>
                <a:ext cx="10850585" cy="2111143"/>
              </a:xfrm>
            </p:spPr>
            <p:txBody>
              <a:bodyPr/>
              <a:lstStyle/>
              <a:p>
                <a:r>
                  <a:rPr lang="en-US" sz="2400" dirty="0"/>
                  <a:t>When we can’t analytically solve for the stationary points of the gradient, we can still exploit the information in the gradient. </a:t>
                </a:r>
              </a:p>
              <a:p>
                <a:r>
                  <a:rPr lang="en-US" sz="2400" dirty="0"/>
                  <a:t>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400" dirty="0"/>
                  <a:t>at any point is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direction of the steepest increase</a:t>
                </a:r>
                <a:r>
                  <a:rPr lang="en-US" sz="2400" dirty="0"/>
                  <a:t>. The negative gradient is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direction of steepest decrease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By following the –</a:t>
                </a:r>
                <a:r>
                  <a:rPr lang="en-US" sz="2400" dirty="0" err="1"/>
                  <a:t>ve</a:t>
                </a:r>
                <a:r>
                  <a:rPr lang="en-US" sz="2400" dirty="0"/>
                  <a:t> gradient, we can eventually find the lowest point. </a:t>
                </a:r>
              </a:p>
              <a:p>
                <a:r>
                  <a:rPr lang="en-US" sz="2400" dirty="0"/>
                  <a:t>This method is called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Gradient Descent 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7161C-ECBD-C647-9DE5-02CCCF402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385" y="983807"/>
                <a:ext cx="10850585" cy="2111143"/>
              </a:xfrm>
              <a:blipFill>
                <a:blip r:embed="rId2"/>
                <a:stretch>
                  <a:fillRect l="-937" t="-2410" r="-1054" b="-25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F7BDE-DA76-6A4F-B6AC-FE53C1FC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A076A-843F-8B4A-B179-FDC1AE8C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09" y="3681177"/>
            <a:ext cx="3819978" cy="3015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DED206-504B-CA40-8657-B957DED5B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04" y="3967162"/>
            <a:ext cx="345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9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539122" y="926524"/>
                <a:ext cx="11652878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300" dirty="0"/>
                  <a:t>Take the gradient of the loss function and find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/>
                  <a:t> where the gradient is zero: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=0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300" dirty="0"/>
                  <a:t>This does not usually yield to a close form solution. However </a:t>
                </a:r>
                <a:r>
                  <a:rPr lang="en-US" sz="23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for linear regression </a:t>
                </a:r>
                <a:r>
                  <a:rPr lang="en-US" sz="2300" dirty="0"/>
                  <a:t>this procedure gives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300" dirty="0">
                  <a:ea typeface="Cambria Math" charset="0"/>
                  <a:cs typeface="Cambria Math" charset="0"/>
                </a:endParaRPr>
              </a:p>
              <a:p>
                <a:endParaRPr lang="en-US" sz="2300" dirty="0"/>
              </a:p>
              <a:p>
                <a:endParaRPr lang="en-US" sz="2300" dirty="0"/>
              </a:p>
              <a:p>
                <a:endParaRPr lang="en-US" sz="2300" dirty="0"/>
              </a:p>
              <a:p>
                <a:endParaRPr lang="en-US" sz="23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3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3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3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3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3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3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300" dirty="0"/>
              </a:p>
              <a:p>
                <a:pPr>
                  <a:spcBef>
                    <a:spcPts val="0"/>
                  </a:spcBef>
                </a:pPr>
                <a:r>
                  <a:rPr lang="en-US" sz="2300" dirty="0"/>
                  <a:t>is called the </a:t>
                </a:r>
                <a:r>
                  <a:rPr lang="en-US" sz="2300" b="1" dirty="0"/>
                  <a:t>regression line</a:t>
                </a:r>
                <a:r>
                  <a:rPr lang="en-US" sz="2300" dirty="0"/>
                  <a:t>.</a:t>
                </a:r>
                <a:endParaRPr lang="en-US" sz="23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22" y="926524"/>
                <a:ext cx="11652878" cy="5281313"/>
              </a:xfrm>
              <a:prstGeom prst="rect">
                <a:avLst/>
              </a:prstGeom>
              <a:blipFill>
                <a:blip r:embed="rId2"/>
                <a:stretch>
                  <a:fillRect l="-763" t="-962" r="-545" b="-67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analytical solution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164852" y="2922166"/>
            <a:ext cx="4118489" cy="170700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769" y="5419393"/>
            <a:ext cx="2292462" cy="454362"/>
          </a:xfrm>
          <a:prstGeom prst="rect">
            <a:avLst/>
          </a:prstGeom>
          <a:solidFill>
            <a:srgbClr val="DCE1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7913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AAA5-A448-5C40-BB6D-B5EEACC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Training Error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118B-2B7D-B743-A7F4-4B93703F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58" y="983808"/>
            <a:ext cx="10327008" cy="908372"/>
          </a:xfrm>
        </p:spPr>
        <p:txBody>
          <a:bodyPr/>
          <a:lstStyle/>
          <a:p>
            <a:r>
              <a:rPr lang="en-US" sz="2400" dirty="0"/>
              <a:t>Just because we found the model that minimizes the squared error it doesn’t mean that it’s a good model. We investigate the R2 but also: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5EF80-E4F8-7C49-BCA1-DF39C335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A3EAA-59AD-C84A-9A88-5A2537BE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14" y="1867194"/>
            <a:ext cx="4508500" cy="3716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8C2E7-7E64-7441-9BF7-D2709895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62" y="1867194"/>
            <a:ext cx="4761344" cy="3671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E087D6-7F7C-5D4F-B0DF-73CFCC6DFF22}"/>
              </a:ext>
            </a:extLst>
          </p:cNvPr>
          <p:cNvSpPr txBox="1">
            <a:spLocks/>
          </p:cNvSpPr>
          <p:nvPr/>
        </p:nvSpPr>
        <p:spPr>
          <a:xfrm>
            <a:off x="775358" y="5781101"/>
            <a:ext cx="4695756" cy="90837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is high due to noise in the data.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B84F7D-E8CF-6C40-AFD5-ACDA83465720}"/>
              </a:ext>
            </a:extLst>
          </p:cNvPr>
          <p:cNvSpPr txBox="1">
            <a:spLocks/>
          </p:cNvSpPr>
          <p:nvPr/>
        </p:nvSpPr>
        <p:spPr>
          <a:xfrm>
            <a:off x="5938862" y="5605244"/>
            <a:ext cx="4695756" cy="90837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is high in all four models but the models are not equal.</a:t>
            </a:r>
          </a:p>
        </p:txBody>
      </p:sp>
    </p:spTree>
    <p:extLst>
      <p:ext uri="{BB962C8B-B14F-4D97-AF65-F5344CB8AC3E}">
        <p14:creationId xmlns:p14="http://schemas.microsoft.com/office/powerpoint/2010/main" val="1284636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AAA5-A448-5C40-BB6D-B5EEACC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118B-2B7D-B743-A7F4-4B93703F1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need to evaluate the fitted model on new data, data that the model did not train on, 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5EF80-E4F8-7C49-BCA1-DF39C335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87A64-0845-A845-B9C8-5D59D600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15" y="2088185"/>
            <a:ext cx="6510814" cy="34909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BB8F26-D50E-9443-B0F8-7C3CBFB9E6E9}"/>
              </a:ext>
            </a:extLst>
          </p:cNvPr>
          <p:cNvSpPr txBox="1">
            <a:spLocks/>
          </p:cNvSpPr>
          <p:nvPr/>
        </p:nvSpPr>
        <p:spPr>
          <a:xfrm>
            <a:off x="8157029" y="2233328"/>
            <a:ext cx="3155794" cy="33256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training</a:t>
            </a:r>
            <a:r>
              <a:rPr lang="en-US" sz="2400" dirty="0"/>
              <a:t> MSE here is 2.0 where 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</a:t>
            </a:r>
            <a:r>
              <a:rPr lang="en-US" sz="2400" dirty="0"/>
              <a:t> MSE is 12.3. </a:t>
            </a:r>
          </a:p>
          <a:p>
            <a:pPr>
              <a:spcBef>
                <a:spcPts val="1224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training data contains a strange point – an outlier – which confuses the model.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F0906E-7153-F24A-9554-88B3E3D7D87C}"/>
              </a:ext>
            </a:extLst>
          </p:cNvPr>
          <p:cNvSpPr/>
          <p:nvPr/>
        </p:nvSpPr>
        <p:spPr>
          <a:xfrm>
            <a:off x="935014" y="5682619"/>
            <a:ext cx="10037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pitchFamily="2" charset="0"/>
              </a:rPr>
              <a:t>Fitting to meaningless patterns in the training is called </a:t>
            </a:r>
            <a:r>
              <a:rPr lang="en-US" sz="2400" b="1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overfitting.</a:t>
            </a:r>
          </a:p>
        </p:txBody>
      </p:sp>
    </p:spTree>
    <p:extLst>
      <p:ext uri="{BB962C8B-B14F-4D97-AF65-F5344CB8AC3E}">
        <p14:creationId xmlns:p14="http://schemas.microsoft.com/office/powerpoint/2010/main" val="178298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AAA5-A448-5C40-BB6D-B5EEACCD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Model Interpretation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118B-2B7D-B743-A7F4-4B93703F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691263"/>
          </a:xfrm>
        </p:spPr>
        <p:txBody>
          <a:bodyPr/>
          <a:lstStyle/>
          <a:p>
            <a:r>
              <a:rPr lang="en-US" sz="2400" dirty="0"/>
              <a:t>For linear models it’s important to interpret the parameters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5EF80-E4F8-7C49-BCA1-DF39C335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89A62-0807-3246-BC68-99F16C80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1546172"/>
            <a:ext cx="8665028" cy="30375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E70D0E-C5BA-FB4F-947B-FE923AE2DD07}"/>
              </a:ext>
            </a:extLst>
          </p:cNvPr>
          <p:cNvSpPr txBox="1">
            <a:spLocks/>
          </p:cNvSpPr>
          <p:nvPr/>
        </p:nvSpPr>
        <p:spPr>
          <a:xfrm>
            <a:off x="833415" y="4794361"/>
            <a:ext cx="5352190" cy="19018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of this model is very small. But the slope is -0.05. That means the larger the budget the less the sales.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D1D996-7A28-3344-B5DC-5B1007BC5762}"/>
              </a:ext>
            </a:extLst>
          </p:cNvPr>
          <p:cNvSpPr txBox="1">
            <a:spLocks/>
          </p:cNvSpPr>
          <p:nvPr/>
        </p:nvSpPr>
        <p:spPr>
          <a:xfrm>
            <a:off x="6096000" y="4729333"/>
            <a:ext cx="5746708" cy="19018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MSE is very small but the intercept is -0.5 which means that for very small budget we will have negative sales.</a:t>
            </a:r>
          </a:p>
        </p:txBody>
      </p:sp>
    </p:spTree>
    <p:extLst>
      <p:ext uri="{BB962C8B-B14F-4D97-AF65-F5344CB8AC3E}">
        <p14:creationId xmlns:p14="http://schemas.microsoft.com/office/powerpoint/2010/main" val="347959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3734C-07A4-4144-8988-C75054E8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49282-3468-4C48-91BD-724F2A04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28" y="0"/>
            <a:ext cx="6932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98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2207-1874-9240-8C93-81723E75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A.1, A.2, A.3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F80CC-9CED-1842-95AC-9DFDA63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cap="small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F4E6-500C-1449-A51B-55B8DDB9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6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191A4-BB47-574D-A0FE-FB5004BD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20</a:t>
            </a:fld>
            <a:endParaRPr lang="en-US"/>
          </a:p>
        </p:txBody>
      </p:sp>
      <p:sp>
        <p:nvSpPr>
          <p:cNvPr id="3" name="Each session held by the instructor is capped at 90 minutes twice a week.…">
            <a:extLst>
              <a:ext uri="{FF2B5EF4-FFF2-40B4-BE49-F238E27FC236}">
                <a16:creationId xmlns:a16="http://schemas.microsoft.com/office/drawing/2014/main" id="{34EFD4C9-E7FD-3743-8D36-D5AA8738DCA7}"/>
              </a:ext>
            </a:extLst>
          </p:cNvPr>
          <p:cNvSpPr txBox="1"/>
          <p:nvPr/>
        </p:nvSpPr>
        <p:spPr>
          <a:xfrm>
            <a:off x="444500" y="2624137"/>
            <a:ext cx="11544300" cy="32654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lnSpcReduction="10000"/>
          </a:bodyPr>
          <a:lstStyle/>
          <a:p>
            <a:pPr marL="12700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sz="2200" dirty="0">
              <a:latin typeface="Chalkboard SE" panose="03050602040202020205" pitchFamily="66" charset="77"/>
            </a:endParaRP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b="1" dirty="0">
                <a:latin typeface="Chalkboard SE" panose="03050602040202020205" pitchFamily="66" charset="77"/>
              </a:rPr>
              <a:t>Exercise: </a:t>
            </a:r>
            <a:r>
              <a:rPr lang="en-US" sz="2200" dirty="0">
                <a:latin typeface="Chalkboard SE" panose="03050602040202020205" pitchFamily="66" charset="77"/>
              </a:rPr>
              <a:t>One person shares the screen and leads the discussion.</a:t>
            </a:r>
          </a:p>
          <a:p>
            <a:pPr defTabSz="1219169">
              <a:spcBef>
                <a:spcPts val="1200"/>
              </a:spcBef>
              <a:buSzPct val="150000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dirty="0">
                <a:latin typeface="Chalkboard SE" panose="03050602040202020205" pitchFamily="66" charset="77"/>
              </a:rPr>
              <a:t>	Today’s lucky student:  </a:t>
            </a:r>
            <a:r>
              <a:rPr lang="en-US" sz="2200" u="sng" dirty="0">
                <a:latin typeface="Chalkboard SE" panose="03050602040202020205" pitchFamily="66" charset="77"/>
              </a:rPr>
              <a:t>Alphabetic order of last name</a:t>
            </a:r>
            <a:r>
              <a:rPr lang="en-US" sz="2200" dirty="0">
                <a:latin typeface="Chalkboard SE" panose="03050602040202020205" pitchFamily="66" charset="77"/>
              </a:rPr>
              <a:t>.   </a:t>
            </a:r>
          </a:p>
          <a:p>
            <a:pPr marL="285750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lang="en-US" sz="2200" dirty="0">
              <a:latin typeface="Chalkboard SE" panose="03050602040202020205" pitchFamily="66" charset="77"/>
            </a:endParaRP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b="1" dirty="0">
                <a:latin typeface="Chalkboard SE" panose="03050602040202020205" pitchFamily="66" charset="77"/>
              </a:rPr>
              <a:t> Instructions: </a:t>
            </a:r>
            <a:r>
              <a:rPr lang="en-US" sz="2200" dirty="0">
                <a:latin typeface="Chalkboard SE" panose="03050602040202020205" pitchFamily="66" charset="77"/>
              </a:rPr>
              <a:t>Make sure to read the instructions (and hints).</a:t>
            </a:r>
          </a:p>
          <a:p>
            <a:pPr marL="285750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endParaRPr lang="en-US" sz="2200" dirty="0">
              <a:latin typeface="Chalkboard SE" panose="03050602040202020205" pitchFamily="66" charset="77"/>
            </a:endParaRPr>
          </a:p>
          <a:p>
            <a:pPr marL="260927" indent="-285750" defTabSz="1219169">
              <a:spcBef>
                <a:spcPts val="1200"/>
              </a:spcBef>
              <a:buSzPct val="150000"/>
              <a:buFont typeface=".Apple Color Emoji UI"/>
              <a:buChar char="👉🏻"/>
              <a:defRPr sz="40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rPr lang="en-US" sz="2200" b="1" dirty="0">
                <a:latin typeface="Chalkboard SE" panose="03050602040202020205" pitchFamily="66" charset="77"/>
              </a:rPr>
              <a:t> Collaborate: </a:t>
            </a:r>
            <a:r>
              <a:rPr lang="en-US" sz="2200" dirty="0">
                <a:latin typeface="Chalkboard SE" panose="03050602040202020205" pitchFamily="66" charset="77"/>
              </a:rPr>
              <a:t>okay to share exercise code. okay for TFs to help w/ exercise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73F6A1-A855-0F44-ABCF-ABA0A33B1C07}"/>
              </a:ext>
            </a:extLst>
          </p:cNvPr>
          <p:cNvSpPr/>
          <p:nvPr/>
        </p:nvSpPr>
        <p:spPr>
          <a:xfrm>
            <a:off x="609600" y="968375"/>
            <a:ext cx="10972800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92500" lnSpcReduction="20000"/>
          </a:bodyPr>
          <a:lstStyle/>
          <a:p>
            <a:pPr>
              <a:lnSpc>
                <a:spcPct val="80000"/>
              </a:lnSpc>
              <a:spcAft>
                <a:spcPts val="300"/>
              </a:spcAft>
            </a:pPr>
            <a:r>
              <a:rPr lang="en-US" sz="8300" spc="-42" dirty="0">
                <a:latin typeface="Delivery Note DEMO" pitchFamily="2" charset="77"/>
                <a:sym typeface="Canela Bold"/>
              </a:rPr>
              <a:t>What to do? </a:t>
            </a:r>
            <a:r>
              <a:rPr lang="en-US" sz="4800" spc="-42" dirty="0">
                <a:sym typeface="Canela Bold"/>
              </a:rPr>
              <a:t>🤔 </a:t>
            </a:r>
          </a:p>
        </p:txBody>
      </p:sp>
    </p:spTree>
    <p:extLst>
      <p:ext uri="{BB962C8B-B14F-4D97-AF65-F5344CB8AC3E}">
        <p14:creationId xmlns:p14="http://schemas.microsoft.com/office/powerpoint/2010/main" val="71956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54E5B-C88E-ED43-B951-CBA664C28785}"/>
              </a:ext>
            </a:extLst>
          </p:cNvPr>
          <p:cNvSpPr txBox="1">
            <a:spLocks/>
          </p:cNvSpPr>
          <p:nvPr/>
        </p:nvSpPr>
        <p:spPr>
          <a:xfrm>
            <a:off x="1041240" y="1134895"/>
            <a:ext cx="10045860" cy="4674402"/>
          </a:xfrm>
          <a:prstGeom prst="rect">
            <a:avLst/>
          </a:prstGeom>
          <a:ln w="12700"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models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Estimate of the regression coefficients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Model evaluation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Interpretation </a:t>
            </a:r>
          </a:p>
        </p:txBody>
      </p:sp>
    </p:spTree>
    <p:extLst>
      <p:ext uri="{BB962C8B-B14F-4D97-AF65-F5344CB8AC3E}">
        <p14:creationId xmlns:p14="http://schemas.microsoft.com/office/powerpoint/2010/main" val="314703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/>
                  <a:t>compute 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>
                <a:blip r:embed="rId2"/>
                <a:stretch>
                  <a:fillRect l="-796" t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4AB39A-99A7-BD41-AAB5-A21B92014D36}"/>
                  </a:ext>
                </a:extLst>
              </p:cNvPr>
              <p:cNvSpPr txBox="1"/>
              <p:nvPr/>
            </p:nvSpPr>
            <p:spPr>
              <a:xfrm>
                <a:off x="4753918" y="5020863"/>
                <a:ext cx="3015056" cy="4924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4AB39A-99A7-BD41-AAB5-A21B9201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918" y="5020863"/>
                <a:ext cx="3015056" cy="492443"/>
              </a:xfrm>
              <a:prstGeom prst="rect">
                <a:avLst/>
              </a:prstGeom>
              <a:blipFill>
                <a:blip r:embed="rId4"/>
                <a:stretch>
                  <a:fillRect l="-3750" r="-1250" b="-2682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32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it follows that our estimate is: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>
                <a:blip r:embed="rId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8820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20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1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this one?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366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Lecture4b_optimization</Template>
  <TotalTime>22243</TotalTime>
  <Words>857</Words>
  <Application>Microsoft Macintosh PowerPoint</Application>
  <PresentationFormat>Widescreen</PresentationFormat>
  <Paragraphs>126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.Apple Color Emoji UI</vt:lpstr>
      <vt:lpstr>Arial</vt:lpstr>
      <vt:lpstr>Calibri</vt:lpstr>
      <vt:lpstr>Calibri Light</vt:lpstr>
      <vt:lpstr>Cambria Math</vt:lpstr>
      <vt:lpstr>Chalkboard SE</vt:lpstr>
      <vt:lpstr>Delivery Note DEMO</vt:lpstr>
      <vt:lpstr>Karla</vt:lpstr>
      <vt:lpstr>Custom Design</vt:lpstr>
      <vt:lpstr>GEC_template</vt:lpstr>
      <vt:lpstr>1_Custom Design</vt:lpstr>
      <vt:lpstr>2_Custom Design</vt:lpstr>
      <vt:lpstr> Introduction to Regression Part A – Linear Models</vt:lpstr>
      <vt:lpstr>PowerPoint Presentation</vt:lpstr>
      <vt:lpstr>Lecture Outline  </vt:lpstr>
      <vt:lpstr>Linear Models</vt:lpstr>
      <vt:lpstr>Linear Regression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Loss Function: Aggregate Residuals</vt:lpstr>
      <vt:lpstr>Estimate of the regression coefficients (cont) </vt:lpstr>
      <vt:lpstr>Optimization</vt:lpstr>
      <vt:lpstr>Optimization: Estimate of the regression coefficients</vt:lpstr>
      <vt:lpstr>Gradient Descent</vt:lpstr>
      <vt:lpstr>Estimate of the regression coefficients: analytical solution </vt:lpstr>
      <vt:lpstr>Evaluation: Training Error  </vt:lpstr>
      <vt:lpstr>Evaluation: Test Error</vt:lpstr>
      <vt:lpstr>Evaluation: Model Interpretation </vt:lpstr>
      <vt:lpstr>Ex A.1, A.2, A.3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Protopapas, Pavlos</cp:lastModifiedBy>
  <cp:revision>550</cp:revision>
  <cp:lastPrinted>2020-08-22T19:56:02Z</cp:lastPrinted>
  <dcterms:created xsi:type="dcterms:W3CDTF">2018-04-18T18:49:01Z</dcterms:created>
  <dcterms:modified xsi:type="dcterms:W3CDTF">2020-09-16T03:44:27Z</dcterms:modified>
</cp:coreProperties>
</file>